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9" r:id="rId2"/>
    <p:sldId id="257" r:id="rId3"/>
    <p:sldId id="258" r:id="rId4"/>
    <p:sldId id="259" r:id="rId5"/>
    <p:sldId id="261" r:id="rId6"/>
    <p:sldId id="265" r:id="rId7"/>
    <p:sldId id="264" r:id="rId8"/>
    <p:sldId id="266" r:id="rId9"/>
    <p:sldId id="270" r:id="rId10"/>
    <p:sldId id="274" r:id="rId11"/>
    <p:sldId id="269" r:id="rId12"/>
    <p:sldId id="278" r:id="rId13"/>
    <p:sldId id="268" r:id="rId14"/>
    <p:sldId id="271" r:id="rId15"/>
    <p:sldId id="272" r:id="rId16"/>
    <p:sldId id="273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4F2F66-A083-41B7-824D-D9F6EE7B42E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C94D4-B8D5-4FDF-9E9C-229AC0EFBA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85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C94D4-B8D5-4FDF-9E9C-229AC0EFBA8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117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 &amp; 2 are the most common pathogens.</a:t>
            </a:r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C94D4-B8D5-4FDF-9E9C-229AC0EFBA8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16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54B72C-793A-41A1-81D6-A4DD6B6D5421}" type="slidenum">
              <a:rPr lang="en-US"/>
              <a:pPr/>
              <a:t>5</a:t>
            </a:fld>
            <a:endParaRPr lang="en-US"/>
          </a:p>
        </p:txBody>
      </p:sp>
      <p:sp>
        <p:nvSpPr>
          <p:cNvPr id="388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06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B1F945-D367-4C94-A792-22A5EE0DE652}" type="slidenum">
              <a:rPr lang="en-US"/>
              <a:pPr/>
              <a:t>6</a:t>
            </a:fld>
            <a:endParaRPr lang="en-US"/>
          </a:p>
        </p:txBody>
      </p:sp>
      <p:sp>
        <p:nvSpPr>
          <p:cNvPr id="40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28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14BBEE-E56C-42B9-AE3A-7B5AFEBA546F}" type="slidenum">
              <a:rPr lang="en-US"/>
              <a:pPr/>
              <a:t>12</a:t>
            </a:fld>
            <a:endParaRPr lang="en-US"/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007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C94D4-B8D5-4FDF-9E9C-229AC0EFBA8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338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98AAFA-FC5A-455E-86F7-B7C3C975805D}" type="slidenum">
              <a:rPr lang="en-US"/>
              <a:pPr/>
              <a:t>16</a:t>
            </a:fld>
            <a:endParaRPr lang="en-US"/>
          </a:p>
        </p:txBody>
      </p:sp>
      <p:sp>
        <p:nvSpPr>
          <p:cNvPr id="40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39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2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10.png"/><Relationship Id="rId5" Type="http://schemas.openxmlformats.org/officeDocument/2006/relationships/image" Target="../media/image1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78372" y="3733800"/>
            <a:ext cx="803219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cs typeface="+mj-cs"/>
              </a:rPr>
              <a:t>Module staff: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cs typeface="+mj-cs"/>
              </a:rPr>
              <a:t>Dr.Raya Muslim Al Hassan </a:t>
            </a:r>
            <a:r>
              <a:rPr lang="en-US" dirty="0">
                <a:solidFill>
                  <a:srgbClr val="FF0000"/>
                </a:solidFill>
                <a:cs typeface="+mj-cs"/>
              </a:rPr>
              <a:t>(module leader)        </a:t>
            </a:r>
            <a:r>
              <a:rPr lang="en-US" dirty="0" smtClean="0">
                <a:solidFill>
                  <a:srgbClr val="FF0000"/>
                </a:solidFill>
                <a:cs typeface="+mj-cs"/>
              </a:rPr>
              <a:t>  </a:t>
            </a:r>
            <a:r>
              <a:rPr lang="en-US" dirty="0">
                <a:solidFill>
                  <a:srgbClr val="000000"/>
                </a:solidFill>
              </a:rPr>
              <a:t>Dr.Nada H Al Jassim</a:t>
            </a:r>
            <a:endParaRPr lang="en-US" dirty="0">
              <a:solidFill>
                <a:srgbClr val="000000"/>
              </a:solidFill>
              <a:cs typeface="+mj-cs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000000"/>
                </a:solidFill>
              </a:rPr>
              <a:t>Dr.Alaa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Hufthi</a:t>
            </a:r>
            <a:r>
              <a:rPr lang="en-US" dirty="0" smtClean="0">
                <a:solidFill>
                  <a:srgbClr val="000000"/>
                </a:solidFill>
              </a:rPr>
              <a:t>                                                            </a:t>
            </a:r>
            <a:r>
              <a:rPr lang="en-US" dirty="0" err="1" smtClean="0">
                <a:solidFill>
                  <a:srgbClr val="000000"/>
                </a:solidFill>
              </a:rPr>
              <a:t>Dr.Nehaya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Mnahi</a:t>
            </a:r>
            <a:r>
              <a:rPr lang="en-US" dirty="0">
                <a:solidFill>
                  <a:srgbClr val="000000"/>
                </a:solidFill>
              </a:rPr>
              <a:t> Al </a:t>
            </a:r>
            <a:r>
              <a:rPr lang="en-US" dirty="0" err="1">
                <a:solidFill>
                  <a:srgbClr val="000000"/>
                </a:solidFill>
              </a:rPr>
              <a:t>Aubody</a:t>
            </a:r>
            <a:endParaRPr lang="en-US" dirty="0">
              <a:solidFill>
                <a:srgbClr val="000000"/>
              </a:solidFill>
              <a:cs typeface="+mj-cs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cs typeface="+mj-cs"/>
              </a:rPr>
              <a:t>Dr.Nawal Mustafa </a:t>
            </a:r>
            <a:r>
              <a:rPr lang="en-US" dirty="0" err="1">
                <a:solidFill>
                  <a:srgbClr val="000000"/>
                </a:solidFill>
                <a:cs typeface="+mj-cs"/>
              </a:rPr>
              <a:t>Abdulah</a:t>
            </a:r>
            <a:r>
              <a:rPr lang="en-US" dirty="0">
                <a:solidFill>
                  <a:srgbClr val="000000"/>
                </a:solidFill>
                <a:cs typeface="+mj-cs"/>
              </a:rPr>
              <a:t>                                      </a:t>
            </a:r>
            <a:r>
              <a:rPr lang="en-US" dirty="0" err="1" smtClean="0">
                <a:solidFill>
                  <a:srgbClr val="000000"/>
                </a:solidFill>
              </a:rPr>
              <a:t>Dr.Marwa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sadik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  <a:cs typeface="+mj-cs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cs typeface="+mj-cs"/>
              </a:rPr>
              <a:t>                                  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cs typeface="+mj-cs"/>
            </a:endParaRP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cs typeface="+mj-cs"/>
            </a:endParaRP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cs typeface="+mj-cs"/>
            </a:endParaRP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cs typeface="+mj-c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9144"/>
            <a:ext cx="3741368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D945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37336" y="71119"/>
            <a:ext cx="1855131" cy="74315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16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16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16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16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1600" dirty="0">
              <a:latin typeface="Britannic Bold"/>
              <a:cs typeface="Britann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114800" y="46928"/>
            <a:ext cx="636183" cy="710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05400" y="7620"/>
            <a:ext cx="3961602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D945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367654" y="22351"/>
            <a:ext cx="2042916" cy="729046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>
              <a:lnSpc>
                <a:spcPts val="1760"/>
              </a:lnSpc>
              <a:spcBef>
                <a:spcPts val="285"/>
              </a:spcBef>
            </a:pP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16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16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16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16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1600">
              <a:latin typeface="Britannic Bold"/>
              <a:cs typeface="Britannic Bold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37336" y="1600200"/>
            <a:ext cx="668675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REPRODUCTIVE SYSTEM MODULE 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kern="0" dirty="0">
                <a:solidFill>
                  <a:srgbClr val="000000"/>
                </a:solidFill>
              </a:rPr>
              <a:t>Session:     6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kern="0" dirty="0">
                <a:solidFill>
                  <a:srgbClr val="000000"/>
                </a:solidFill>
              </a:rPr>
              <a:t>Lecture</a:t>
            </a:r>
            <a:r>
              <a:rPr lang="en-US" b="1" kern="0">
                <a:solidFill>
                  <a:srgbClr val="000000"/>
                </a:solidFill>
              </a:rPr>
              <a:t>:     </a:t>
            </a:r>
            <a:r>
              <a:rPr lang="en-US" b="1" kern="0" smtClean="0">
                <a:solidFill>
                  <a:srgbClr val="000000"/>
                </a:solidFill>
              </a:rPr>
              <a:t>2</a:t>
            </a:r>
            <a:endParaRPr lang="en-US" b="1" kern="0" dirty="0">
              <a:solidFill>
                <a:srgbClr val="000000"/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kern="0" dirty="0">
                <a:solidFill>
                  <a:srgbClr val="000000"/>
                </a:solidFill>
              </a:rPr>
              <a:t>Duration : 1 hour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Pelvic  Inflammatory  Disease</a:t>
            </a:r>
            <a:endParaRPr lang="en-US" sz="32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Presented by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Dr.RAYA MUSLIM AL HASSAN</a:t>
            </a:r>
            <a:endParaRPr lang="en-US" sz="1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56575" y="782828"/>
            <a:ext cx="58675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Academic year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2021-2022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rgbClr val="000000"/>
                </a:solidFill>
              </a:rPr>
              <a:t>3</a:t>
            </a:r>
            <a:r>
              <a:rPr lang="en-US" sz="2800" b="1" kern="0" baseline="30000" dirty="0" smtClean="0">
                <a:solidFill>
                  <a:srgbClr val="000000"/>
                </a:solidFill>
              </a:rPr>
              <a:t>rd</a:t>
            </a:r>
            <a:r>
              <a:rPr lang="en-US" sz="2800" b="1" kern="0" dirty="0" smtClean="0">
                <a:solidFill>
                  <a:srgbClr val="000000"/>
                </a:solidFill>
              </a:rPr>
              <a:t> year S 5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612409"/>
            <a:ext cx="400994" cy="483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900" y="5181600"/>
            <a:ext cx="1562100" cy="16716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  <p:sp>
        <p:nvSpPr>
          <p:cNvPr id="14" name="object 4"/>
          <p:cNvSpPr/>
          <p:nvPr/>
        </p:nvSpPr>
        <p:spPr>
          <a:xfrm>
            <a:off x="999490" y="5867400"/>
            <a:ext cx="6389622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D94587"/>
          </a:solidFill>
        </p:spPr>
        <p:txBody>
          <a:bodyPr wrap="square" lIns="0" tIns="0" rIns="0" bIns="0" rtlCol="0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GYNAECOLOGY 20th	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EDITION by Ten Teachers</a:t>
            </a:r>
            <a:endParaRPr sz="2400" b="1" dirty="0">
              <a:solidFill>
                <a:schemeClr val="bg1"/>
              </a:solidFill>
            </a:endParaRPr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114256"/>
            <a:ext cx="542925" cy="438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673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en-GB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Chronic Pelvic Inflammatory Disease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Symptoms &gt; 6 Months Duration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Pelvic pain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Secondary dysmenorrhoea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Deep dyspareunia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Menstrual disturbance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Recurrent acute painful exacerbations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312" y="9144"/>
            <a:ext cx="3686488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D945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38200" y="71119"/>
            <a:ext cx="1950453" cy="74315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16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16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16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16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1600" dirty="0">
              <a:latin typeface="Britannic Bold"/>
              <a:cs typeface="Britann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155433" y="46928"/>
            <a:ext cx="668872" cy="710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69963" y="7620"/>
            <a:ext cx="4004929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D945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179214" y="22351"/>
            <a:ext cx="2147886" cy="729046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>
              <a:lnSpc>
                <a:spcPts val="1760"/>
              </a:lnSpc>
              <a:spcBef>
                <a:spcPts val="285"/>
              </a:spcBef>
            </a:pP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16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16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16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16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1600" dirty="0">
              <a:latin typeface="Britannic Bold"/>
              <a:cs typeface="Britannic Bol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900" y="5181600"/>
            <a:ext cx="1562100" cy="16716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GB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Diagnosis 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A- Laboratory Investigations of PID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Pregnancy test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Triple and urethral swabs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High vaginal swab – Bacteria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vaginosis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organisms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Endocervical swab – </a:t>
            </a:r>
            <a:r>
              <a:rPr lang="en-GB" sz="2400" i="1" dirty="0" err="1">
                <a:latin typeface="Times New Roman" pitchFamily="18" charset="0"/>
                <a:cs typeface="Times New Roman" pitchFamily="18" charset="0"/>
              </a:rPr>
              <a:t>Neisseria</a:t>
            </a: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 gonorrhoea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Endocervical swab - </a:t>
            </a: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Chlamydia </a:t>
            </a:r>
            <a:r>
              <a:rPr lang="en-GB" sz="2400" i="1" dirty="0" err="1">
                <a:latin typeface="Times New Roman" pitchFamily="18" charset="0"/>
                <a:cs typeface="Times New Roman" pitchFamily="18" charset="0"/>
              </a:rPr>
              <a:t>trachomatis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Urethral swab – </a:t>
            </a: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Chlamydia </a:t>
            </a:r>
            <a:r>
              <a:rPr lang="en-GB" sz="2400" i="1" dirty="0" err="1">
                <a:latin typeface="Times New Roman" pitchFamily="18" charset="0"/>
                <a:cs typeface="Times New Roman" pitchFamily="18" charset="0"/>
              </a:rPr>
              <a:t>trachomatis</a:t>
            </a: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males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only)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Midstream Urine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Leucocytes and nitrates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C-Reactive Protein and ESR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Markers for acute infection / inflammation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presence of leucocytes on vaginal wet preparation.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312" y="9144"/>
            <a:ext cx="3686488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D945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38200" y="71119"/>
            <a:ext cx="1950453" cy="74315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16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16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16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16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1600" dirty="0">
              <a:latin typeface="Britannic Bold"/>
              <a:cs typeface="Britann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155433" y="46928"/>
            <a:ext cx="668872" cy="710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69963" y="7620"/>
            <a:ext cx="4004929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D945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179214" y="22351"/>
            <a:ext cx="2147886" cy="729046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>
              <a:lnSpc>
                <a:spcPts val="1760"/>
              </a:lnSpc>
              <a:spcBef>
                <a:spcPts val="285"/>
              </a:spcBef>
            </a:pP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16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16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16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16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1600" dirty="0">
              <a:latin typeface="Britannic Bold"/>
              <a:cs typeface="Britannic Bold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900" y="5181600"/>
            <a:ext cx="1562100" cy="16716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568D0-6328-4CC8-993C-CEDEC1F8A67F}" type="slidenum">
              <a:rPr lang="en-US"/>
              <a:pPr/>
              <a:t>12</a:t>
            </a:fld>
            <a:endParaRPr lang="en-US"/>
          </a:p>
        </p:txBody>
      </p:sp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 - Other investigations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001000" cy="457200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Transvaginal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sonography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 MRI.</a:t>
            </a:r>
          </a:p>
          <a:p>
            <a:pPr>
              <a:lnSpc>
                <a:spcPct val="130000"/>
              </a:lnSpc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for pelvic mass</a:t>
            </a:r>
          </a:p>
        </p:txBody>
      </p:sp>
      <p:sp>
        <p:nvSpPr>
          <p:cNvPr id="403460" name="Text Box 4"/>
          <p:cNvSpPr txBox="1">
            <a:spLocks noChangeArrowheads="1"/>
          </p:cNvSpPr>
          <p:nvPr/>
        </p:nvSpPr>
        <p:spPr bwMode="auto">
          <a:xfrm>
            <a:off x="7467600" y="0"/>
            <a:ext cx="1187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0">
                <a:latin typeface="Arial" charset="0"/>
              </a:rPr>
              <a:t>Diagnosis</a:t>
            </a:r>
          </a:p>
        </p:txBody>
      </p:sp>
      <p:pic>
        <p:nvPicPr>
          <p:cNvPr id="2050" name="Picture 2" descr="C:\Users\DrNoorhan\Pictures\New folder\images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52719" y="2971800"/>
            <a:ext cx="3500438" cy="3200400"/>
          </a:xfrm>
          <a:prstGeom prst="rect">
            <a:avLst/>
          </a:prstGeom>
          <a:noFill/>
        </p:spPr>
      </p:pic>
      <p:sp>
        <p:nvSpPr>
          <p:cNvPr id="8" name="object 4"/>
          <p:cNvSpPr/>
          <p:nvPr/>
        </p:nvSpPr>
        <p:spPr>
          <a:xfrm>
            <a:off x="47312" y="9144"/>
            <a:ext cx="3686488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D945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5"/>
          <p:cNvSpPr txBox="1"/>
          <p:nvPr/>
        </p:nvSpPr>
        <p:spPr>
          <a:xfrm>
            <a:off x="838200" y="71119"/>
            <a:ext cx="1950453" cy="74315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16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16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16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16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1600" dirty="0">
              <a:latin typeface="Britannic Bold"/>
              <a:cs typeface="Britannic Bold"/>
            </a:endParaRPr>
          </a:p>
        </p:txBody>
      </p:sp>
      <p:sp>
        <p:nvSpPr>
          <p:cNvPr id="10" name="object 6"/>
          <p:cNvSpPr/>
          <p:nvPr/>
        </p:nvSpPr>
        <p:spPr>
          <a:xfrm>
            <a:off x="4155433" y="46928"/>
            <a:ext cx="668872" cy="7106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7"/>
          <p:cNvSpPr/>
          <p:nvPr/>
        </p:nvSpPr>
        <p:spPr>
          <a:xfrm>
            <a:off x="5169963" y="7620"/>
            <a:ext cx="4004929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D945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8"/>
          <p:cNvSpPr txBox="1"/>
          <p:nvPr/>
        </p:nvSpPr>
        <p:spPr>
          <a:xfrm>
            <a:off x="6179214" y="22351"/>
            <a:ext cx="2147886" cy="729046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>
              <a:lnSpc>
                <a:spcPts val="1760"/>
              </a:lnSpc>
              <a:spcBef>
                <a:spcPts val="285"/>
              </a:spcBef>
            </a:pP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16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16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16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16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1600" dirty="0">
              <a:latin typeface="Britannic Bold"/>
              <a:cs typeface="Britannic Bold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900" y="5181600"/>
            <a:ext cx="1562100" cy="16716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dirty="0">
                <a:solidFill>
                  <a:srgbClr val="FF0000"/>
                </a:solidFill>
              </a:rPr>
              <a:t>2. Laparoscopy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43050"/>
            <a:ext cx="400050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4819650"/>
            <a:ext cx="3133725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91000" y="1752600"/>
            <a:ext cx="4828712" cy="3328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مربع نص 7"/>
          <p:cNvSpPr txBox="1"/>
          <p:nvPr/>
        </p:nvSpPr>
        <p:spPr>
          <a:xfrm>
            <a:off x="457200" y="4431268"/>
            <a:ext cx="2971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a. Left tubal </a:t>
            </a:r>
            <a:r>
              <a:rPr lang="en-US" dirty="0" err="1"/>
              <a:t>hydrosalpinx</a:t>
            </a:r>
            <a:endParaRPr lang="ar-IQ" dirty="0"/>
          </a:p>
        </p:txBody>
      </p:sp>
      <p:sp>
        <p:nvSpPr>
          <p:cNvPr id="9" name="مربع نص 8"/>
          <p:cNvSpPr txBox="1"/>
          <p:nvPr/>
        </p:nvSpPr>
        <p:spPr>
          <a:xfrm>
            <a:off x="5257800" y="5105400"/>
            <a:ext cx="4114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c. </a:t>
            </a:r>
            <a:r>
              <a:rPr lang="en-US" dirty="0" err="1"/>
              <a:t>Peritubal</a:t>
            </a:r>
            <a:r>
              <a:rPr lang="en-US" dirty="0"/>
              <a:t> adhesions</a:t>
            </a:r>
            <a:endParaRPr lang="ar-IQ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457200" y="6488668"/>
            <a:ext cx="2971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b. Bilateral </a:t>
            </a:r>
            <a:r>
              <a:rPr lang="en-US" dirty="0" err="1"/>
              <a:t>hydrosalpinx</a:t>
            </a:r>
            <a:endParaRPr lang="ar-IQ" dirty="0"/>
          </a:p>
        </p:txBody>
      </p:sp>
      <p:sp>
        <p:nvSpPr>
          <p:cNvPr id="11" name="object 4"/>
          <p:cNvSpPr/>
          <p:nvPr/>
        </p:nvSpPr>
        <p:spPr>
          <a:xfrm>
            <a:off x="47312" y="9144"/>
            <a:ext cx="3686488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D945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5"/>
          <p:cNvSpPr txBox="1"/>
          <p:nvPr/>
        </p:nvSpPr>
        <p:spPr>
          <a:xfrm>
            <a:off x="838200" y="71119"/>
            <a:ext cx="1950453" cy="74315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16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16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16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16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1600" dirty="0">
              <a:latin typeface="Britannic Bold"/>
              <a:cs typeface="Britannic Bold"/>
            </a:endParaRPr>
          </a:p>
        </p:txBody>
      </p:sp>
      <p:sp>
        <p:nvSpPr>
          <p:cNvPr id="13" name="object 6"/>
          <p:cNvSpPr/>
          <p:nvPr/>
        </p:nvSpPr>
        <p:spPr>
          <a:xfrm>
            <a:off x="4155433" y="46928"/>
            <a:ext cx="668872" cy="71065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7"/>
          <p:cNvSpPr/>
          <p:nvPr/>
        </p:nvSpPr>
        <p:spPr>
          <a:xfrm>
            <a:off x="5169963" y="7620"/>
            <a:ext cx="4004929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D945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8"/>
          <p:cNvSpPr txBox="1"/>
          <p:nvPr/>
        </p:nvSpPr>
        <p:spPr>
          <a:xfrm>
            <a:off x="6179214" y="22351"/>
            <a:ext cx="2147886" cy="729046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>
              <a:lnSpc>
                <a:spcPts val="1760"/>
              </a:lnSpc>
              <a:spcBef>
                <a:spcPts val="285"/>
              </a:spcBef>
            </a:pP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16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16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16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16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1600" dirty="0">
              <a:latin typeface="Britannic Bold"/>
              <a:cs typeface="Britannic Bold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900" y="5181600"/>
            <a:ext cx="1562100" cy="16716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Lucida Sans Unicode" pitchFamily="34" charset="0"/>
              </a:rPr>
              <a:t>Perihepatic</a:t>
            </a:r>
            <a:r>
              <a:rPr lang="en-US" sz="2400" dirty="0">
                <a:solidFill>
                  <a:srgbClr val="FF0000"/>
                </a:solidFill>
                <a:latin typeface="Lucida Sans Unicode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Lucida Sans Unicode" pitchFamily="34" charset="0"/>
              </a:rPr>
              <a:t>adehesions</a:t>
            </a:r>
            <a:r>
              <a:rPr lang="en-US" sz="2400" dirty="0">
                <a:solidFill>
                  <a:srgbClr val="FF0000"/>
                </a:solidFill>
                <a:latin typeface="Lucida Sans Unicode" pitchFamily="34" charset="0"/>
              </a:rPr>
              <a:t> (Fitz-Hugh-Curtis syndrome)</a:t>
            </a:r>
          </a:p>
        </p:txBody>
      </p:sp>
      <p:pic>
        <p:nvPicPr>
          <p:cNvPr id="12291" name="Picture 6" descr="797fhc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077270"/>
            <a:ext cx="6553200" cy="4325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ject 4"/>
          <p:cNvSpPr/>
          <p:nvPr/>
        </p:nvSpPr>
        <p:spPr>
          <a:xfrm>
            <a:off x="47312" y="9144"/>
            <a:ext cx="3686488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D945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38200" y="71119"/>
            <a:ext cx="1950453" cy="74315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16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16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16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16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1600" dirty="0">
              <a:latin typeface="Britannic Bold"/>
              <a:cs typeface="Britann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155433" y="46928"/>
            <a:ext cx="668872" cy="710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69963" y="7620"/>
            <a:ext cx="4004929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D945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179214" y="22351"/>
            <a:ext cx="2147886" cy="729046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>
              <a:lnSpc>
                <a:spcPts val="1760"/>
              </a:lnSpc>
              <a:spcBef>
                <a:spcPts val="285"/>
              </a:spcBef>
            </a:pP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16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16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16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16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1600" dirty="0">
              <a:latin typeface="Britannic Bold"/>
              <a:cs typeface="Britannic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19200" y="990600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Differential Diagnosis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Ectopic pregnancy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Acute appendicitis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Irritable Bowel Syndrome (IBS)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Ovarian cyst accidents (torsion, rupture, haemorrhage)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Urinary Tract Infection (UTI)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Functional pelvic pain of unknown origin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312" y="9144"/>
            <a:ext cx="3686488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D945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38200" y="71119"/>
            <a:ext cx="1950453" cy="74315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16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16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16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16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1600" dirty="0">
              <a:latin typeface="Britannic Bold"/>
              <a:cs typeface="Britann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155433" y="46928"/>
            <a:ext cx="668872" cy="710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69963" y="7620"/>
            <a:ext cx="4004929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D945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179214" y="22351"/>
            <a:ext cx="2147886" cy="729046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>
              <a:lnSpc>
                <a:spcPts val="1760"/>
              </a:lnSpc>
              <a:spcBef>
                <a:spcPts val="285"/>
              </a:spcBef>
            </a:pP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16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16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16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16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1600" dirty="0">
              <a:latin typeface="Britannic Bold"/>
              <a:cs typeface="Britannic Bold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900" y="5181600"/>
            <a:ext cx="1562100" cy="16716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2A074-8704-42CA-ADA9-FD3025794CCD}" type="slidenum">
              <a:rPr lang="en-US"/>
              <a:pPr/>
              <a:t>16</a:t>
            </a:fld>
            <a:endParaRPr lang="en-US"/>
          </a:p>
        </p:txBody>
      </p:sp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Treatment 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458200" cy="49530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Regimens must provide coverage of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N.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gonorrhoeae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trachomatis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anaerobes, Gram-negative bacteria, and streptococci.  </a:t>
            </a:r>
          </a:p>
          <a:p>
            <a:pPr>
              <a:buFontTx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 A combination of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ceftriaxone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doxicycline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metronidazole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Treatment should be instituted as early as possible to prevent long term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sequelae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the patient with a pelvic abscess, surgery is warranted.  For drainage of abscess+/-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salpingo-oopherectomy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07556" name="Text Box 4"/>
          <p:cNvSpPr txBox="1">
            <a:spLocks noChangeArrowheads="1"/>
          </p:cNvSpPr>
          <p:nvPr/>
        </p:nvSpPr>
        <p:spPr bwMode="auto">
          <a:xfrm>
            <a:off x="7273925" y="14288"/>
            <a:ext cx="151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0">
                <a:latin typeface="Arial" charset="0"/>
              </a:rPr>
              <a:t>Management</a:t>
            </a:r>
          </a:p>
        </p:txBody>
      </p:sp>
      <p:sp>
        <p:nvSpPr>
          <p:cNvPr id="6" name="object 4"/>
          <p:cNvSpPr/>
          <p:nvPr/>
        </p:nvSpPr>
        <p:spPr>
          <a:xfrm>
            <a:off x="47312" y="9144"/>
            <a:ext cx="3686488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D945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5"/>
          <p:cNvSpPr txBox="1"/>
          <p:nvPr/>
        </p:nvSpPr>
        <p:spPr>
          <a:xfrm>
            <a:off x="838200" y="71119"/>
            <a:ext cx="1950453" cy="74315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16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16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16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16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1600" dirty="0">
              <a:latin typeface="Britannic Bold"/>
              <a:cs typeface="Britannic Bold"/>
            </a:endParaRPr>
          </a:p>
        </p:txBody>
      </p:sp>
      <p:sp>
        <p:nvSpPr>
          <p:cNvPr id="9" name="object 6"/>
          <p:cNvSpPr/>
          <p:nvPr/>
        </p:nvSpPr>
        <p:spPr>
          <a:xfrm>
            <a:off x="4155433" y="46928"/>
            <a:ext cx="668872" cy="710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7"/>
          <p:cNvSpPr/>
          <p:nvPr/>
        </p:nvSpPr>
        <p:spPr>
          <a:xfrm>
            <a:off x="5169963" y="7620"/>
            <a:ext cx="4004929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D945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8"/>
          <p:cNvSpPr txBox="1"/>
          <p:nvPr/>
        </p:nvSpPr>
        <p:spPr>
          <a:xfrm>
            <a:off x="6179214" y="22351"/>
            <a:ext cx="2147886" cy="729046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>
              <a:lnSpc>
                <a:spcPts val="1760"/>
              </a:lnSpc>
              <a:spcBef>
                <a:spcPts val="285"/>
              </a:spcBef>
            </a:pP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16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16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16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16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1600" dirty="0">
              <a:latin typeface="Britannic Bold"/>
              <a:cs typeface="Britannic Bold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2792" y="5186363"/>
            <a:ext cx="1562100" cy="16716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44675"/>
            <a:ext cx="8229600" cy="2160588"/>
          </a:xfrm>
        </p:spPr>
        <p:txBody>
          <a:bodyPr/>
          <a:lstStyle/>
          <a:p>
            <a:pPr eaLnBrk="1" hangingPunct="1"/>
            <a:r>
              <a:rPr lang="en-US" sz="8000" dirty="0">
                <a:solidFill>
                  <a:schemeClr val="tx1"/>
                </a:solidFill>
                <a:latin typeface="Lucida Sans Unicode" pitchFamily="34" charset="0"/>
              </a:rPr>
              <a:t>Thank you</a:t>
            </a:r>
            <a:endParaRPr lang="th-TH" sz="8000" dirty="0">
              <a:solidFill>
                <a:schemeClr val="tx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3600" b="1" i="1" dirty="0"/>
              <a:t/>
            </a:r>
            <a:br>
              <a:rPr lang="en-GB" sz="3600" b="1" i="1" dirty="0"/>
            </a:br>
            <a:r>
              <a:rPr lang="en-GB" sz="3600" b="1" i="1" dirty="0"/>
              <a:t/>
            </a:r>
            <a:br>
              <a:rPr lang="en-GB" sz="3600" b="1" i="1" dirty="0"/>
            </a:br>
            <a:r>
              <a:rPr lang="en-GB" sz="3600" b="1" i="1" dirty="0">
                <a:solidFill>
                  <a:srgbClr val="FF0000"/>
                </a:solidFill>
              </a:rPr>
              <a:t>Pelvic Inflammatory Disease (PID)</a:t>
            </a:r>
            <a:r>
              <a:rPr lang="en-US" sz="3600" i="1" dirty="0">
                <a:solidFill>
                  <a:srgbClr val="FF0000"/>
                </a:solidFill>
              </a:rPr>
              <a:t/>
            </a:r>
            <a:br>
              <a:rPr lang="en-US" sz="3600" i="1" dirty="0">
                <a:solidFill>
                  <a:srgbClr val="FF0000"/>
                </a:solidFill>
              </a:rPr>
            </a:br>
            <a:r>
              <a:rPr lang="en-GB" b="1" dirty="0">
                <a:solidFill>
                  <a:srgbClr val="FF0000"/>
                </a:solidFill>
              </a:rPr>
              <a:t>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GB" b="1" dirty="0"/>
              <a:t>Pelvic Inflammatory Disease (PID) is an ascending infection from the </a:t>
            </a:r>
            <a:r>
              <a:rPr lang="en-GB" b="1" dirty="0" err="1"/>
              <a:t>endocervix</a:t>
            </a:r>
            <a:r>
              <a:rPr lang="en-GB" b="1" dirty="0"/>
              <a:t> causing: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GB" b="1" dirty="0" err="1"/>
              <a:t>Endometritis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GB" b="1" dirty="0" err="1"/>
              <a:t>Salpingitis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GB" b="1" dirty="0" err="1"/>
              <a:t>Oophoritis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GB" b="1" dirty="0"/>
              <a:t>Pelvic peritonitis</a:t>
            </a:r>
            <a:endParaRPr lang="en-US" b="1" dirty="0"/>
          </a:p>
          <a:p>
            <a:pPr marL="514350" lvl="0" indent="-514350">
              <a:buFont typeface="+mj-lt"/>
              <a:buAutoNum type="arabicPeriod"/>
            </a:pPr>
            <a:r>
              <a:rPr lang="en-GB" b="1" dirty="0"/>
              <a:t>+/- </a:t>
            </a:r>
            <a:r>
              <a:rPr lang="en-GB" b="1" dirty="0" err="1"/>
              <a:t>tubo</a:t>
            </a:r>
            <a:r>
              <a:rPr lang="en-GB" b="1" dirty="0"/>
              <a:t> ovarian </a:t>
            </a:r>
          </a:p>
          <a:p>
            <a:pPr marL="514350" lvl="0" indent="-514350">
              <a:buNone/>
            </a:pPr>
            <a:r>
              <a:rPr lang="en-GB" b="1" dirty="0"/>
              <a:t>      abscess</a:t>
            </a:r>
            <a:endParaRPr lang="en-US" b="1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2514600"/>
            <a:ext cx="5105400" cy="411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ject 4"/>
          <p:cNvSpPr/>
          <p:nvPr/>
        </p:nvSpPr>
        <p:spPr>
          <a:xfrm>
            <a:off x="0" y="9144"/>
            <a:ext cx="4410710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D945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5"/>
          <p:cNvSpPr txBox="1"/>
          <p:nvPr/>
        </p:nvSpPr>
        <p:spPr>
          <a:xfrm>
            <a:off x="1037336" y="71119"/>
            <a:ext cx="2333625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16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16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16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16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1600" dirty="0">
              <a:latin typeface="Britannic Bold"/>
              <a:cs typeface="Britannic Bold"/>
            </a:endParaRPr>
          </a:p>
        </p:txBody>
      </p:sp>
      <p:sp>
        <p:nvSpPr>
          <p:cNvPr id="7" name="object 6"/>
          <p:cNvSpPr/>
          <p:nvPr/>
        </p:nvSpPr>
        <p:spPr>
          <a:xfrm>
            <a:off x="4423997" y="46928"/>
            <a:ext cx="800274" cy="7106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7"/>
          <p:cNvSpPr/>
          <p:nvPr/>
        </p:nvSpPr>
        <p:spPr>
          <a:xfrm>
            <a:off x="5257800" y="7620"/>
            <a:ext cx="4791710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D945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8"/>
          <p:cNvSpPr txBox="1"/>
          <p:nvPr/>
        </p:nvSpPr>
        <p:spPr>
          <a:xfrm>
            <a:off x="6367653" y="22351"/>
            <a:ext cx="2569845" cy="492759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>
              <a:lnSpc>
                <a:spcPts val="1760"/>
              </a:lnSpc>
              <a:spcBef>
                <a:spcPts val="285"/>
              </a:spcBef>
            </a:pP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16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16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16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16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1600">
              <a:latin typeface="Britannic Bold"/>
              <a:cs typeface="Britannic Bold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900" y="5181600"/>
            <a:ext cx="1562100" cy="16716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19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Risk Factors   ????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object 4"/>
          <p:cNvSpPr/>
          <p:nvPr/>
        </p:nvSpPr>
        <p:spPr>
          <a:xfrm>
            <a:off x="47312" y="9144"/>
            <a:ext cx="3686488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D945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5"/>
          <p:cNvSpPr txBox="1"/>
          <p:nvPr/>
        </p:nvSpPr>
        <p:spPr>
          <a:xfrm>
            <a:off x="838200" y="71119"/>
            <a:ext cx="1950453" cy="74315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16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16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16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16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1600" dirty="0">
              <a:latin typeface="Britannic Bold"/>
              <a:cs typeface="Britannic Bold"/>
            </a:endParaRPr>
          </a:p>
        </p:txBody>
      </p:sp>
      <p:sp>
        <p:nvSpPr>
          <p:cNvPr id="5" name="object 6"/>
          <p:cNvSpPr/>
          <p:nvPr/>
        </p:nvSpPr>
        <p:spPr>
          <a:xfrm>
            <a:off x="4155433" y="46928"/>
            <a:ext cx="668872" cy="710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7"/>
          <p:cNvSpPr/>
          <p:nvPr/>
        </p:nvSpPr>
        <p:spPr>
          <a:xfrm>
            <a:off x="5169963" y="7620"/>
            <a:ext cx="4004929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D945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6179214" y="22351"/>
            <a:ext cx="2147886" cy="729046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>
              <a:lnSpc>
                <a:spcPts val="1760"/>
              </a:lnSpc>
              <a:spcBef>
                <a:spcPts val="285"/>
              </a:spcBef>
            </a:pP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16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16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16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16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1600">
              <a:latin typeface="Britannic Bold"/>
              <a:cs typeface="Britannic Bol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900" y="5181600"/>
            <a:ext cx="1562100" cy="16716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Causative Organisms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41437"/>
            <a:ext cx="8229600" cy="4983163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None/>
            </a:pPr>
            <a:r>
              <a:rPr lang="en-GB" i="1" dirty="0"/>
              <a:t>Most cases are </a:t>
            </a:r>
            <a:r>
              <a:rPr lang="en-GB" b="1" i="1" dirty="0" err="1">
                <a:solidFill>
                  <a:srgbClr val="0070C0"/>
                </a:solidFill>
              </a:rPr>
              <a:t>polymicrobial</a:t>
            </a:r>
            <a:r>
              <a:rPr lang="en-GB" i="1" dirty="0"/>
              <a:t>, the causative M.O. Of PID: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b="1" i="1" dirty="0" err="1"/>
              <a:t>Nesseria</a:t>
            </a:r>
            <a:r>
              <a:rPr lang="en-GB" b="1" i="1" dirty="0"/>
              <a:t> Gonorrhoea</a:t>
            </a:r>
            <a:endParaRPr lang="en-US" b="1" dirty="0"/>
          </a:p>
          <a:p>
            <a:pPr marL="971550" lvl="1" indent="-514350">
              <a:buNone/>
            </a:pPr>
            <a:r>
              <a:rPr lang="en-GB" dirty="0"/>
              <a:t>Gram –‘</a:t>
            </a:r>
            <a:r>
              <a:rPr lang="en-GB" dirty="0" err="1"/>
              <a:t>ve</a:t>
            </a:r>
            <a:r>
              <a:rPr lang="en-GB" dirty="0"/>
              <a:t> intracellular </a:t>
            </a:r>
            <a:r>
              <a:rPr lang="en-GB" dirty="0" err="1"/>
              <a:t>diplococci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GB" b="1" i="1" dirty="0"/>
              <a:t>Chlamydia </a:t>
            </a:r>
            <a:r>
              <a:rPr lang="en-GB" b="1" i="1" dirty="0" err="1"/>
              <a:t>Trachomatis</a:t>
            </a:r>
            <a:endParaRPr lang="en-US" b="1" dirty="0"/>
          </a:p>
          <a:p>
            <a:pPr marL="971550" lvl="1" indent="-514350">
              <a:buNone/>
            </a:pPr>
            <a:r>
              <a:rPr lang="en-GB" dirty="0"/>
              <a:t>Gram –‘</a:t>
            </a:r>
            <a:r>
              <a:rPr lang="en-GB" dirty="0" err="1"/>
              <a:t>ve</a:t>
            </a:r>
            <a:r>
              <a:rPr lang="en-GB" dirty="0"/>
              <a:t> obligate intracellular M.O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GB" sz="2800" dirty="0"/>
              <a:t>Bacterial </a:t>
            </a:r>
            <a:r>
              <a:rPr lang="en-GB" sz="2800" dirty="0" err="1"/>
              <a:t>Vaginosis</a:t>
            </a:r>
            <a:endParaRPr lang="en-US" sz="2800" dirty="0"/>
          </a:p>
          <a:p>
            <a:pPr marL="971550" lvl="1" indent="-514350">
              <a:buNone/>
            </a:pPr>
            <a:r>
              <a:rPr lang="en-GB" dirty="0" err="1"/>
              <a:t>Anareobes</a:t>
            </a:r>
            <a:r>
              <a:rPr lang="en-GB" dirty="0"/>
              <a:t>, Enteric Gram –‘</a:t>
            </a:r>
            <a:r>
              <a:rPr lang="en-GB" dirty="0" err="1"/>
              <a:t>ve</a:t>
            </a:r>
            <a:r>
              <a:rPr lang="en-GB" dirty="0"/>
              <a:t>  </a:t>
            </a:r>
            <a:r>
              <a:rPr lang="en-GB" i="1" dirty="0" err="1"/>
              <a:t>Bacteroides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GB" sz="2800" i="1" dirty="0"/>
              <a:t>Streptococci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en-GB" sz="2800" i="1" dirty="0" err="1"/>
              <a:t>Haemophillis</a:t>
            </a:r>
            <a:r>
              <a:rPr lang="en-GB" sz="2800" i="1" dirty="0"/>
              <a:t> </a:t>
            </a:r>
            <a:r>
              <a:rPr lang="en-GB" sz="2800" i="1" dirty="0" err="1"/>
              <a:t>Influenzae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en-GB" sz="2800" dirty="0"/>
              <a:t>Cytomegalovirus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en-GB" sz="2800" i="1" dirty="0"/>
              <a:t>Mycobacterium Tuberculosis</a:t>
            </a:r>
            <a:endParaRPr lang="en-US" sz="2800" dirty="0"/>
          </a:p>
          <a:p>
            <a:pPr marL="514350" indent="-51435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1828800"/>
            <a:ext cx="2133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ject 4"/>
          <p:cNvSpPr/>
          <p:nvPr/>
        </p:nvSpPr>
        <p:spPr>
          <a:xfrm>
            <a:off x="47312" y="9144"/>
            <a:ext cx="3686488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D945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 txBox="1"/>
          <p:nvPr/>
        </p:nvSpPr>
        <p:spPr>
          <a:xfrm>
            <a:off x="838200" y="71119"/>
            <a:ext cx="1950453" cy="74315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16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16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16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16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1600" dirty="0">
              <a:latin typeface="Britannic Bold"/>
              <a:cs typeface="Britannic Bold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4155433" y="46928"/>
            <a:ext cx="668872" cy="7106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7"/>
          <p:cNvSpPr/>
          <p:nvPr/>
        </p:nvSpPr>
        <p:spPr>
          <a:xfrm>
            <a:off x="5169963" y="7620"/>
            <a:ext cx="4004929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D945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8"/>
          <p:cNvSpPr txBox="1"/>
          <p:nvPr/>
        </p:nvSpPr>
        <p:spPr>
          <a:xfrm>
            <a:off x="6179214" y="22351"/>
            <a:ext cx="2147886" cy="729046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>
              <a:lnSpc>
                <a:spcPts val="1760"/>
              </a:lnSpc>
              <a:spcBef>
                <a:spcPts val="285"/>
              </a:spcBef>
            </a:pP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16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16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16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16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1600" dirty="0">
              <a:latin typeface="Britannic Bold"/>
              <a:cs typeface="Britannic Bold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900" y="5181600"/>
            <a:ext cx="1562100" cy="16716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5293A-59E2-4298-BEE1-E593BEAD640C}" type="slidenum">
              <a:rPr lang="en-US"/>
              <a:pPr/>
              <a:t>5</a:t>
            </a:fld>
            <a:endParaRPr lang="en-US"/>
          </a:p>
        </p:txBody>
      </p:sp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4000" b="1" dirty="0">
                <a:solidFill>
                  <a:srgbClr val="FF0000"/>
                </a:solidFill>
              </a:rPr>
              <a:t>Pathogenesis</a:t>
            </a:r>
            <a:r>
              <a:rPr lang="en-US" sz="4000" dirty="0">
                <a:solidFill>
                  <a:srgbClr val="FF0000"/>
                </a:solidFill>
              </a:rPr>
              <a:t/>
            </a:r>
            <a:br>
              <a:rPr lang="en-US" sz="4000" dirty="0">
                <a:solidFill>
                  <a:srgbClr val="FF0000"/>
                </a:solidFill>
              </a:rPr>
            </a:br>
            <a:endParaRPr lang="en-US" sz="4000" dirty="0">
              <a:cs typeface="Times New Roman" charset="0"/>
            </a:endParaRPr>
          </a:p>
        </p:txBody>
      </p:sp>
      <p:sp>
        <p:nvSpPr>
          <p:cNvPr id="387075" name="Text Box 3"/>
          <p:cNvSpPr txBox="1">
            <a:spLocks noChangeArrowheads="1"/>
          </p:cNvSpPr>
          <p:nvPr/>
        </p:nvSpPr>
        <p:spPr bwMode="auto">
          <a:xfrm>
            <a:off x="6819900" y="5638800"/>
            <a:ext cx="1638300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b="0" i="1" dirty="0">
                <a:latin typeface="Arial" charset="0"/>
                <a:cs typeface="Times New Roman" charset="0"/>
              </a:rPr>
              <a:t>Cervicitis</a:t>
            </a:r>
          </a:p>
        </p:txBody>
      </p:sp>
      <p:sp>
        <p:nvSpPr>
          <p:cNvPr id="387076" name="Text Box 4"/>
          <p:cNvSpPr txBox="1">
            <a:spLocks noChangeArrowheads="1"/>
          </p:cNvSpPr>
          <p:nvPr/>
        </p:nvSpPr>
        <p:spPr bwMode="auto">
          <a:xfrm>
            <a:off x="5446712" y="4500562"/>
            <a:ext cx="2173288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b="0" i="1" dirty="0">
                <a:latin typeface="Arial" charset="0"/>
                <a:cs typeface="Times New Roman" charset="0"/>
              </a:rPr>
              <a:t>Endometritis</a:t>
            </a:r>
          </a:p>
        </p:txBody>
      </p:sp>
      <p:sp>
        <p:nvSpPr>
          <p:cNvPr id="387077" name="Text Box 5"/>
          <p:cNvSpPr txBox="1">
            <a:spLocks noChangeArrowheads="1"/>
          </p:cNvSpPr>
          <p:nvPr/>
        </p:nvSpPr>
        <p:spPr bwMode="auto">
          <a:xfrm>
            <a:off x="2117725" y="3148506"/>
            <a:ext cx="2987675" cy="1382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800" b="0" i="1" dirty="0">
                <a:latin typeface="Arial" charset="0"/>
                <a:cs typeface="Times New Roman" charset="0"/>
              </a:rPr>
              <a:t>Salpingitis/ oophoritis/ tubo-ovarian abscess</a:t>
            </a:r>
          </a:p>
        </p:txBody>
      </p:sp>
      <p:sp>
        <p:nvSpPr>
          <p:cNvPr id="387078" name="Text Box 6"/>
          <p:cNvSpPr txBox="1">
            <a:spLocks noChangeArrowheads="1"/>
          </p:cNvSpPr>
          <p:nvPr/>
        </p:nvSpPr>
        <p:spPr bwMode="auto">
          <a:xfrm>
            <a:off x="133193" y="2443162"/>
            <a:ext cx="1757363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b="0" i="1">
                <a:latin typeface="Arial" charset="0"/>
                <a:cs typeface="Times New Roman" charset="0"/>
              </a:rPr>
              <a:t>Peritonitis</a:t>
            </a:r>
          </a:p>
        </p:txBody>
      </p:sp>
      <p:sp>
        <p:nvSpPr>
          <p:cNvPr id="387082" name="Text Box 10"/>
          <p:cNvSpPr txBox="1">
            <a:spLocks noChangeArrowheads="1"/>
          </p:cNvSpPr>
          <p:nvPr/>
        </p:nvSpPr>
        <p:spPr bwMode="auto">
          <a:xfrm>
            <a:off x="7127875" y="0"/>
            <a:ext cx="156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0">
                <a:latin typeface="Arial" charset="0"/>
              </a:rPr>
              <a:t>Pathogenesis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143000"/>
            <a:ext cx="81629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Infection of the cervix (endocervicitis) spreads, either directly or via lymphatics to the endometrium, uterine tubes and the pelvic peritoneum.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14" name="object 4"/>
          <p:cNvSpPr/>
          <p:nvPr/>
        </p:nvSpPr>
        <p:spPr>
          <a:xfrm>
            <a:off x="47312" y="9144"/>
            <a:ext cx="3686488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D945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5"/>
          <p:cNvSpPr txBox="1"/>
          <p:nvPr/>
        </p:nvSpPr>
        <p:spPr>
          <a:xfrm>
            <a:off x="838200" y="71119"/>
            <a:ext cx="1950453" cy="74315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16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16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16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16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1600" dirty="0">
              <a:latin typeface="Britannic Bold"/>
              <a:cs typeface="Britannic Bold"/>
            </a:endParaRPr>
          </a:p>
        </p:txBody>
      </p:sp>
      <p:sp>
        <p:nvSpPr>
          <p:cNvPr id="16" name="object 6"/>
          <p:cNvSpPr/>
          <p:nvPr/>
        </p:nvSpPr>
        <p:spPr>
          <a:xfrm>
            <a:off x="4155433" y="46928"/>
            <a:ext cx="668872" cy="710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5169963" y="7620"/>
            <a:ext cx="4004929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D945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8"/>
          <p:cNvSpPr txBox="1"/>
          <p:nvPr/>
        </p:nvSpPr>
        <p:spPr>
          <a:xfrm>
            <a:off x="6179214" y="22351"/>
            <a:ext cx="2147886" cy="729046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>
              <a:lnSpc>
                <a:spcPts val="1760"/>
              </a:lnSpc>
              <a:spcBef>
                <a:spcPts val="285"/>
              </a:spcBef>
            </a:pP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16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16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16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16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1600" dirty="0">
              <a:latin typeface="Britannic Bold"/>
              <a:cs typeface="Britannic Bold"/>
            </a:endParaRPr>
          </a:p>
        </p:txBody>
      </p:sp>
      <p:sp>
        <p:nvSpPr>
          <p:cNvPr id="5" name="Bent-Up Arrow 4"/>
          <p:cNvSpPr/>
          <p:nvPr/>
        </p:nvSpPr>
        <p:spPr>
          <a:xfrm rot="16200000">
            <a:off x="7465565" y="4671393"/>
            <a:ext cx="1028700" cy="7620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Bent-Up Arrow 22"/>
          <p:cNvSpPr/>
          <p:nvPr/>
        </p:nvSpPr>
        <p:spPr>
          <a:xfrm rot="16200000">
            <a:off x="1885949" y="2381250"/>
            <a:ext cx="800101" cy="7620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Bent-Up Arrow 23"/>
          <p:cNvSpPr/>
          <p:nvPr/>
        </p:nvSpPr>
        <p:spPr>
          <a:xfrm rot="16200000">
            <a:off x="4972050" y="3600450"/>
            <a:ext cx="1028700" cy="7620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F151-7B37-4F39-9272-89BD61B354E4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Clinical criteria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Abdominal, pelvic pain &amp;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dyspareunia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Temperature &gt;38°C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Abnormal cervical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mucopurulent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discharge. 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Heavy/inter-menstrual bleeding</a:t>
            </a:r>
          </a:p>
          <a:p>
            <a:pPr>
              <a:lnSpc>
                <a:spcPct val="90000"/>
              </a:lnSpc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Adenexal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pelvic tenderness &amp;/or cervical motion tenderness (cervical excitation).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Pelvic mass</a:t>
            </a:r>
          </a:p>
        </p:txBody>
      </p:sp>
      <p:sp>
        <p:nvSpPr>
          <p:cNvPr id="401412" name="Text Box 4"/>
          <p:cNvSpPr txBox="1">
            <a:spLocks noChangeArrowheads="1"/>
          </p:cNvSpPr>
          <p:nvPr/>
        </p:nvSpPr>
        <p:spPr bwMode="auto">
          <a:xfrm>
            <a:off x="7467600" y="0"/>
            <a:ext cx="1187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0">
                <a:latin typeface="Arial" charset="0"/>
              </a:rPr>
              <a:t>Diagnosis</a:t>
            </a:r>
          </a:p>
        </p:txBody>
      </p:sp>
      <p:sp>
        <p:nvSpPr>
          <p:cNvPr id="6" name="object 4"/>
          <p:cNvSpPr/>
          <p:nvPr/>
        </p:nvSpPr>
        <p:spPr>
          <a:xfrm>
            <a:off x="47312" y="9144"/>
            <a:ext cx="3686488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D945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5"/>
          <p:cNvSpPr txBox="1"/>
          <p:nvPr/>
        </p:nvSpPr>
        <p:spPr>
          <a:xfrm>
            <a:off x="838200" y="71119"/>
            <a:ext cx="1950453" cy="74315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16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16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16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16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1600" dirty="0">
              <a:latin typeface="Britannic Bold"/>
              <a:cs typeface="Britannic Bold"/>
            </a:endParaRPr>
          </a:p>
        </p:txBody>
      </p:sp>
      <p:sp>
        <p:nvSpPr>
          <p:cNvPr id="9" name="object 6"/>
          <p:cNvSpPr/>
          <p:nvPr/>
        </p:nvSpPr>
        <p:spPr>
          <a:xfrm>
            <a:off x="4155433" y="46928"/>
            <a:ext cx="668872" cy="710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7"/>
          <p:cNvSpPr/>
          <p:nvPr/>
        </p:nvSpPr>
        <p:spPr>
          <a:xfrm>
            <a:off x="5169963" y="7620"/>
            <a:ext cx="4004929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D945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8"/>
          <p:cNvSpPr txBox="1"/>
          <p:nvPr/>
        </p:nvSpPr>
        <p:spPr>
          <a:xfrm>
            <a:off x="6179214" y="22351"/>
            <a:ext cx="2147886" cy="729046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>
              <a:lnSpc>
                <a:spcPts val="1760"/>
              </a:lnSpc>
              <a:spcBef>
                <a:spcPts val="285"/>
              </a:spcBef>
            </a:pP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16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16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16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16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1600" dirty="0">
              <a:latin typeface="Britannic Bold"/>
              <a:cs typeface="Britannic Bold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900" y="5186363"/>
            <a:ext cx="1562100" cy="16716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8C39-24D2-49B7-B101-9D6A31A73AEE}" type="slidenum">
              <a:rPr lang="en-US"/>
              <a:pPr/>
              <a:t>7</a:t>
            </a:fld>
            <a:endParaRPr lang="en-US"/>
          </a:p>
        </p:txBody>
      </p:sp>
      <p:sp>
        <p:nvSpPr>
          <p:cNvPr id="4382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Classification</a:t>
            </a:r>
          </a:p>
        </p:txBody>
      </p:sp>
      <p:graphicFrame>
        <p:nvGraphicFramePr>
          <p:cNvPr id="438277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533400" y="1676400"/>
          <a:ext cx="7297738" cy="484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hart" r:id="rId3" imgW="6210260" imgH="4124315" progId="MSGraph.Chart.8">
                  <p:embed followColorScheme="full"/>
                </p:oleObj>
              </mc:Choice>
              <mc:Fallback>
                <p:oleObj name="Chart" r:id="rId3" imgW="6210260" imgH="4124315" progId="MSGraph.Chart.8">
                  <p:embed followColorScheme="full"/>
                  <p:pic>
                    <p:nvPicPr>
                      <p:cNvPr id="43827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76400"/>
                        <a:ext cx="7297738" cy="4846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8278" name="AutoShape 6"/>
          <p:cNvSpPr>
            <a:spLocks/>
          </p:cNvSpPr>
          <p:nvPr/>
        </p:nvSpPr>
        <p:spPr bwMode="auto">
          <a:xfrm>
            <a:off x="7162800" y="2590800"/>
            <a:ext cx="228600" cy="2514600"/>
          </a:xfrm>
          <a:prstGeom prst="rightBracket">
            <a:avLst>
              <a:gd name="adj" fmla="val 91667"/>
            </a:avLst>
          </a:prstGeom>
          <a:noFill/>
          <a:ln w="1588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8279" name="Text Box 7"/>
          <p:cNvSpPr txBox="1">
            <a:spLocks noChangeArrowheads="1"/>
          </p:cNvSpPr>
          <p:nvPr/>
        </p:nvSpPr>
        <p:spPr bwMode="auto">
          <a:xfrm>
            <a:off x="7391400" y="3505200"/>
            <a:ext cx="1066800" cy="779463"/>
          </a:xfrm>
          <a:prstGeom prst="rect">
            <a:avLst/>
          </a:prstGeom>
          <a:noFill/>
          <a:ln w="1588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>
                <a:latin typeface="Arial" charset="0"/>
              </a:rPr>
              <a:t>Overt</a:t>
            </a:r>
          </a:p>
          <a:p>
            <a:pPr algn="ctr">
              <a:spcBef>
                <a:spcPct val="50000"/>
              </a:spcBef>
            </a:pPr>
            <a:r>
              <a:rPr lang="en-US" sz="1800" dirty="0">
                <a:latin typeface="Arial" charset="0"/>
              </a:rPr>
              <a:t>40%</a:t>
            </a:r>
          </a:p>
        </p:txBody>
      </p:sp>
      <p:sp>
        <p:nvSpPr>
          <p:cNvPr id="438280" name="Text Box 8"/>
          <p:cNvSpPr txBox="1">
            <a:spLocks noChangeArrowheads="1"/>
          </p:cNvSpPr>
          <p:nvPr/>
        </p:nvSpPr>
        <p:spPr bwMode="auto">
          <a:xfrm>
            <a:off x="6243638" y="0"/>
            <a:ext cx="2457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0">
                <a:latin typeface="Arial" charset="0"/>
              </a:rPr>
              <a:t>Clinical Manifestations</a:t>
            </a:r>
          </a:p>
        </p:txBody>
      </p:sp>
      <p:sp>
        <p:nvSpPr>
          <p:cNvPr id="8" name="object 4"/>
          <p:cNvSpPr/>
          <p:nvPr/>
        </p:nvSpPr>
        <p:spPr>
          <a:xfrm>
            <a:off x="47312" y="9144"/>
            <a:ext cx="3686488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D945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5"/>
          <p:cNvSpPr txBox="1"/>
          <p:nvPr/>
        </p:nvSpPr>
        <p:spPr>
          <a:xfrm>
            <a:off x="838200" y="71119"/>
            <a:ext cx="1950453" cy="74315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16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16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16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16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1600" dirty="0">
              <a:latin typeface="Britannic Bold"/>
              <a:cs typeface="Britannic Bold"/>
            </a:endParaRPr>
          </a:p>
        </p:txBody>
      </p:sp>
      <p:sp>
        <p:nvSpPr>
          <p:cNvPr id="11" name="object 6"/>
          <p:cNvSpPr/>
          <p:nvPr/>
        </p:nvSpPr>
        <p:spPr>
          <a:xfrm>
            <a:off x="4155433" y="46928"/>
            <a:ext cx="668872" cy="71065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7"/>
          <p:cNvSpPr/>
          <p:nvPr/>
        </p:nvSpPr>
        <p:spPr>
          <a:xfrm>
            <a:off x="5169963" y="7620"/>
            <a:ext cx="4004929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D945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8"/>
          <p:cNvSpPr txBox="1"/>
          <p:nvPr/>
        </p:nvSpPr>
        <p:spPr>
          <a:xfrm>
            <a:off x="6179214" y="22351"/>
            <a:ext cx="2147886" cy="729046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>
              <a:lnSpc>
                <a:spcPts val="1760"/>
              </a:lnSpc>
              <a:spcBef>
                <a:spcPts val="285"/>
              </a:spcBef>
            </a:pP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16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16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16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16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1600" dirty="0">
              <a:latin typeface="Britannic Bold"/>
              <a:cs typeface="Britannic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3D702-B902-49E2-B8A8-524D029455FB}" type="slidenum">
              <a:rPr lang="en-US"/>
              <a:pPr/>
              <a:t>8</a:t>
            </a:fld>
            <a:endParaRPr lang="en-US"/>
          </a:p>
        </p:txBody>
      </p:sp>
      <p:sp>
        <p:nvSpPr>
          <p:cNvPr id="44032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Mucopurulent Cervical Discharge</a:t>
            </a:r>
            <a:br>
              <a:rPr lang="en-US" sz="4000" dirty="0"/>
            </a:br>
            <a:r>
              <a:rPr lang="en-US" sz="3600" dirty="0"/>
              <a:t>(Positive swab test)</a:t>
            </a:r>
            <a:r>
              <a:rPr lang="en-US" sz="4000" dirty="0"/>
              <a:t> </a:t>
            </a:r>
          </a:p>
        </p:txBody>
      </p:sp>
      <p:pic>
        <p:nvPicPr>
          <p:cNvPr id="440325" name="Picture 5" descr="Mucopurulent Dischar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052637"/>
            <a:ext cx="5257800" cy="3890963"/>
          </a:xfrm>
          <a:prstGeom prst="rect">
            <a:avLst/>
          </a:prstGeom>
          <a:noFill/>
        </p:spPr>
      </p:pic>
      <p:sp>
        <p:nvSpPr>
          <p:cNvPr id="440327" name="Text Box 7"/>
          <p:cNvSpPr txBox="1">
            <a:spLocks noChangeArrowheads="1"/>
          </p:cNvSpPr>
          <p:nvPr/>
        </p:nvSpPr>
        <p:spPr bwMode="auto">
          <a:xfrm>
            <a:off x="609600" y="5943600"/>
            <a:ext cx="6752746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b="0" i="1" dirty="0">
                <a:latin typeface="Arial" charset="0"/>
              </a:rPr>
              <a:t>Source</a:t>
            </a:r>
            <a:r>
              <a:rPr lang="en-US" sz="2000" b="0" dirty="0">
                <a:latin typeface="Arial" charset="0"/>
              </a:rPr>
              <a:t>:</a:t>
            </a:r>
            <a:r>
              <a:rPr lang="en-US" b="0" dirty="0"/>
              <a:t>Seattle STD/HIV Prevention Training Center at the University </a:t>
            </a:r>
          </a:p>
          <a:p>
            <a:pPr eaLnBrk="1" hangingPunct="1"/>
            <a:r>
              <a:rPr lang="en-US" b="0" dirty="0"/>
              <a:t>of Washington/ Claire E. Stevens and Ronald E. Roddy </a:t>
            </a:r>
          </a:p>
        </p:txBody>
      </p:sp>
      <p:sp>
        <p:nvSpPr>
          <p:cNvPr id="440328" name="Text Box 8"/>
          <p:cNvSpPr txBox="1">
            <a:spLocks noChangeArrowheads="1"/>
          </p:cNvSpPr>
          <p:nvPr/>
        </p:nvSpPr>
        <p:spPr bwMode="auto">
          <a:xfrm>
            <a:off x="7467600" y="0"/>
            <a:ext cx="1187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0">
                <a:latin typeface="Arial" charset="0"/>
              </a:rPr>
              <a:t>Diagnosis</a:t>
            </a:r>
          </a:p>
        </p:txBody>
      </p:sp>
      <p:sp>
        <p:nvSpPr>
          <p:cNvPr id="7" name="object 4"/>
          <p:cNvSpPr/>
          <p:nvPr/>
        </p:nvSpPr>
        <p:spPr>
          <a:xfrm>
            <a:off x="47312" y="9144"/>
            <a:ext cx="3686488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D945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5"/>
          <p:cNvSpPr txBox="1"/>
          <p:nvPr/>
        </p:nvSpPr>
        <p:spPr>
          <a:xfrm>
            <a:off x="838200" y="71119"/>
            <a:ext cx="1950453" cy="74315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16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16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16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16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1600" dirty="0">
              <a:latin typeface="Britannic Bold"/>
              <a:cs typeface="Britannic Bold"/>
            </a:endParaRPr>
          </a:p>
        </p:txBody>
      </p:sp>
      <p:sp>
        <p:nvSpPr>
          <p:cNvPr id="10" name="object 6"/>
          <p:cNvSpPr/>
          <p:nvPr/>
        </p:nvSpPr>
        <p:spPr>
          <a:xfrm>
            <a:off x="4155433" y="46928"/>
            <a:ext cx="668872" cy="710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7"/>
          <p:cNvSpPr/>
          <p:nvPr/>
        </p:nvSpPr>
        <p:spPr>
          <a:xfrm>
            <a:off x="5169963" y="7620"/>
            <a:ext cx="4004929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D945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8"/>
          <p:cNvSpPr txBox="1"/>
          <p:nvPr/>
        </p:nvSpPr>
        <p:spPr>
          <a:xfrm>
            <a:off x="6179214" y="22351"/>
            <a:ext cx="2147886" cy="729046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>
              <a:lnSpc>
                <a:spcPts val="1760"/>
              </a:lnSpc>
              <a:spcBef>
                <a:spcPts val="285"/>
              </a:spcBef>
            </a:pP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16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16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16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16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1600" dirty="0">
              <a:latin typeface="Britannic Bold"/>
              <a:cs typeface="Britannic Bold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900" y="5181600"/>
            <a:ext cx="1562100" cy="16716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 err="1">
                <a:solidFill>
                  <a:srgbClr val="FF0000"/>
                </a:solidFill>
              </a:rPr>
              <a:t>Sequelae</a:t>
            </a:r>
            <a:r>
              <a:rPr lang="en-GB" b="1" dirty="0">
                <a:solidFill>
                  <a:srgbClr val="FF0000"/>
                </a:solidFill>
              </a:rPr>
              <a:t> of PID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458200" cy="5029200"/>
          </a:xfrm>
        </p:spPr>
        <p:txBody>
          <a:bodyPr>
            <a:normAutofit/>
          </a:bodyPr>
          <a:lstStyle/>
          <a:p>
            <a:pPr lvl="0"/>
            <a:r>
              <a:rPr lang="en-GB" sz="2000" b="1" u="sng" dirty="0">
                <a:latin typeface="Times New Roman" pitchFamily="18" charset="0"/>
                <a:cs typeface="Times New Roman" pitchFamily="18" charset="0"/>
              </a:rPr>
              <a:t>Immediate</a:t>
            </a:r>
            <a:endParaRPr lang="en-US" sz="2000" b="1" u="sng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Tubo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-ovarian abscess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Pyo-salpinx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GB" sz="2000" b="1" u="sng" dirty="0">
                <a:latin typeface="Times New Roman" pitchFamily="18" charset="0"/>
                <a:cs typeface="Times New Roman" pitchFamily="18" charset="0"/>
              </a:rPr>
              <a:t>Long Term</a:t>
            </a:r>
            <a:endParaRPr lang="en-US" sz="2000" b="1" u="sng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Ectopic Pregnancy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Tubal infertility </a:t>
            </a:r>
          </a:p>
          <a:p>
            <a:pPr lvl="1"/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Dyspareunia (Painful </a:t>
            </a:r>
          </a:p>
          <a:p>
            <a:pPr marL="457200" lvl="1" indent="0">
              <a:buNone/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sexual intercourse)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Chronic PID / Chronic pelvic pain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Pelvic adhesions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67200" y="1524001"/>
            <a:ext cx="4876800" cy="3200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ject 4"/>
          <p:cNvSpPr/>
          <p:nvPr/>
        </p:nvSpPr>
        <p:spPr>
          <a:xfrm>
            <a:off x="47312" y="9144"/>
            <a:ext cx="3686488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D945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5"/>
          <p:cNvSpPr txBox="1"/>
          <p:nvPr/>
        </p:nvSpPr>
        <p:spPr>
          <a:xfrm>
            <a:off x="838200" y="71119"/>
            <a:ext cx="1950453" cy="74315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16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16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16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16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1600" dirty="0">
              <a:latin typeface="Britannic Bold"/>
              <a:cs typeface="Britannic Bold"/>
            </a:endParaRPr>
          </a:p>
        </p:txBody>
      </p:sp>
      <p:sp>
        <p:nvSpPr>
          <p:cNvPr id="7" name="object 6"/>
          <p:cNvSpPr/>
          <p:nvPr/>
        </p:nvSpPr>
        <p:spPr>
          <a:xfrm>
            <a:off x="4155433" y="46928"/>
            <a:ext cx="668872" cy="71065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7"/>
          <p:cNvSpPr/>
          <p:nvPr/>
        </p:nvSpPr>
        <p:spPr>
          <a:xfrm>
            <a:off x="5169963" y="7620"/>
            <a:ext cx="4004929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D945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8"/>
          <p:cNvSpPr txBox="1"/>
          <p:nvPr/>
        </p:nvSpPr>
        <p:spPr>
          <a:xfrm>
            <a:off x="6179214" y="22351"/>
            <a:ext cx="2147886" cy="729046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>
              <a:lnSpc>
                <a:spcPts val="1760"/>
              </a:lnSpc>
              <a:spcBef>
                <a:spcPts val="285"/>
              </a:spcBef>
            </a:pP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16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16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16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16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1600" dirty="0">
              <a:latin typeface="Britannic Bold"/>
              <a:cs typeface="Britannic Bold"/>
            </a:endParaRPr>
          </a:p>
        </p:txBody>
      </p:sp>
      <p:pic>
        <p:nvPicPr>
          <p:cNvPr id="11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169963" y="5943600"/>
            <a:ext cx="609600" cy="6096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900" y="5181600"/>
            <a:ext cx="1562100" cy="16716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777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702</Words>
  <Application>Microsoft Office PowerPoint</Application>
  <PresentationFormat>On-screen Show (4:3)</PresentationFormat>
  <Paragraphs>177</Paragraphs>
  <Slides>17</Slides>
  <Notes>7</Notes>
  <HiddenSlides>0</HiddenSlides>
  <MMClips>1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Angsana New</vt:lpstr>
      <vt:lpstr>Arial</vt:lpstr>
      <vt:lpstr>Britannic Bold</vt:lpstr>
      <vt:lpstr>Calibri</vt:lpstr>
      <vt:lpstr>Lucida Sans Unicode</vt:lpstr>
      <vt:lpstr>Times New Roman</vt:lpstr>
      <vt:lpstr>Office Theme</vt:lpstr>
      <vt:lpstr>Chart</vt:lpstr>
      <vt:lpstr>PowerPoint Presentation</vt:lpstr>
      <vt:lpstr>  Pelvic Inflammatory Disease (PID)   </vt:lpstr>
      <vt:lpstr>Risk Factors   ???? </vt:lpstr>
      <vt:lpstr>Causative Organisms </vt:lpstr>
      <vt:lpstr>Pathogenesis </vt:lpstr>
      <vt:lpstr>Clinical criteria</vt:lpstr>
      <vt:lpstr>Classification</vt:lpstr>
      <vt:lpstr>Mucopurulent Cervical Discharge (Positive swab test) </vt:lpstr>
      <vt:lpstr>Sequelae of PID </vt:lpstr>
      <vt:lpstr>  Chronic Pelvic Inflammatory Disease   </vt:lpstr>
      <vt:lpstr>                          Diagnosis  A- Laboratory Investigations of PID </vt:lpstr>
      <vt:lpstr>B - Other investigations</vt:lpstr>
      <vt:lpstr>2. Laparoscopy</vt:lpstr>
      <vt:lpstr>Perihepatic adehesions (Fitz-Hugh-Curtis syndrome)</vt:lpstr>
      <vt:lpstr>Differential Diagnosis  </vt:lpstr>
      <vt:lpstr>Treatment 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Pelvic  Inflammatory  Disease (PID)</dc:title>
  <dc:creator>DrNoorhan</dc:creator>
  <cp:lastModifiedBy>msi</cp:lastModifiedBy>
  <cp:revision>44</cp:revision>
  <dcterms:created xsi:type="dcterms:W3CDTF">2006-08-16T00:00:00Z</dcterms:created>
  <dcterms:modified xsi:type="dcterms:W3CDTF">2021-11-19T15:56:41Z</dcterms:modified>
</cp:coreProperties>
</file>